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58" r:id="rId5"/>
    <p:sldId id="267" r:id="rId6"/>
    <p:sldId id="263" r:id="rId7"/>
    <p:sldId id="269" r:id="rId8"/>
    <p:sldId id="270" r:id="rId9"/>
    <p:sldId id="25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49" autoAdjust="0"/>
    <p:restoredTop sz="93632" autoAdjust="0"/>
  </p:normalViewPr>
  <p:slideViewPr>
    <p:cSldViewPr>
      <p:cViewPr>
        <p:scale>
          <a:sx n="76" d="100"/>
          <a:sy n="76" d="100"/>
        </p:scale>
        <p:origin x="-9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945D9-BF5E-BF49-8040-0CFD3453ABF6}" type="datetimeFigureOut">
              <a:rPr lang="de-DE" smtClean="0"/>
              <a:t>01.11.2017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79FF3-C1D1-4C4E-974E-63B9BBA1C7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VSA</a:t>
            </a:r>
          </a:p>
          <a:p>
            <a:r>
              <a:rPr lang="de-DE" dirty="0" smtClean="0"/>
              <a:t>MBA</a:t>
            </a:r>
          </a:p>
          <a:p>
            <a:r>
              <a:rPr lang="de-DE" dirty="0" smtClean="0"/>
              <a:t>HSA</a:t>
            </a:r>
          </a:p>
          <a:p>
            <a:r>
              <a:rPr lang="de-DE" dirty="0" smtClean="0"/>
              <a:t>AJB</a:t>
            </a:r>
          </a:p>
          <a:p>
            <a:r>
              <a:rPr lang="de-DE" dirty="0" smtClean="0"/>
              <a:t>LMV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9FF3-C1D1-4C4E-974E-63B9BBA1C72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6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Wir sind Teil der Synode. Die Präsidien treffen sich jeden Monat einmal zu einer Sitzung/zum Austausch, unterstützen sich gegenseitig in ihren Geschäften (</a:t>
            </a:r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Vernehmlasungen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/Anliegen etc.)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9FF3-C1D1-4C4E-974E-63B9BBA1C72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Volksschule-Berufsbildung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für Medien und ICT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Bildungsstandards und Lehrplan 21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„Fokus starke Lernbeziehungen“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für Lehrmittel (KLK)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Fachstelle für Schulbeurteilung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«Forum Migration und Integration»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Bildungsrätliche</a:t>
            </a:r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Kommission Mittelschulen</a:t>
            </a:r>
          </a:p>
          <a:p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Forum Dialog PHZH - Schulfeld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Redaktionelle Begleitgruppe Schulblatt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VSGYM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HSK Koordinationskommission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Begleitgruppe LP 21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Begleitgruppe Evaluation und Aufsicht ISR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 Update SSG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 Anschlussprogramm ZAP Volksschule-Mittelschule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9FF3-C1D1-4C4E-974E-63B9BBA1C72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8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9FF3-C1D1-4C4E-974E-63B9BBA1C72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8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Aktuelle Dokumente</a:t>
            </a:r>
            <a:r>
              <a:rPr lang="de-DE" baseline="0" dirty="0" smtClean="0"/>
              <a:t> wie z. B. Protokolle; Präsentationen der DV im </a:t>
            </a:r>
            <a:r>
              <a:rPr lang="de-DE" baseline="0" dirty="0" err="1" smtClean="0"/>
              <a:t>Internabereich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9FF3-C1D1-4C4E-974E-63B9BBA1C72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21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83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77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9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524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061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98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8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239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238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76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41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05F5-EA94-44BA-A5C4-8805E7B847E1}" type="datetimeFigureOut">
              <a:rPr lang="de-CH" smtClean="0"/>
              <a:t>01.11.2017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ED2F-E843-45EA-814E-245B8694DB5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862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800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Lehrpersonenkonferenz des Kantons Zürich (LKVZH)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Öffentlich-rechtliche Lehrermitsprache</a:t>
            </a:r>
          </a:p>
        </p:txBody>
      </p:sp>
      <p:pic>
        <p:nvPicPr>
          <p:cNvPr id="7" name="Bild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316865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3200" y="233553"/>
            <a:ext cx="7772400" cy="1470025"/>
          </a:xfrm>
        </p:spPr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Bildungsdirektion</a:t>
            </a:r>
            <a:endParaRPr lang="de-CH" b="1" dirty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47864" y="1700808"/>
            <a:ext cx="2232248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Bildungsdirektorin</a:t>
            </a:r>
          </a:p>
          <a:p>
            <a:pPr algn="ctr"/>
            <a:r>
              <a:rPr lang="de-CH" sz="1600" dirty="0" smtClean="0">
                <a:solidFill>
                  <a:schemeClr val="tx1"/>
                </a:solidFill>
              </a:rPr>
              <a:t>Frau Dr. Silvia Steiner</a:t>
            </a:r>
            <a:endParaRPr lang="de-CH" sz="1600" dirty="0">
              <a:solidFill>
                <a:schemeClr val="tx1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53364" y="4562986"/>
            <a:ext cx="1782216" cy="891108"/>
            <a:chOff x="1175799" y="2392043"/>
            <a:chExt cx="1782216" cy="891108"/>
          </a:xfrm>
          <a:scene3d>
            <a:camera prst="orthographicFront"/>
            <a:lightRig rig="flat" dir="t"/>
          </a:scene3d>
        </p:grpSpPr>
        <p:sp>
          <p:nvSpPr>
            <p:cNvPr id="9" name="Rechteck 8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Volksschulamt</a:t>
              </a:r>
            </a:p>
            <a:p>
              <a:pPr algn="ctr"/>
              <a:r>
                <a:rPr lang="de-CH" sz="1500" dirty="0"/>
                <a:t>(Marion </a:t>
              </a:r>
              <a:r>
                <a:rPr lang="de-CH" sz="1500" dirty="0" err="1"/>
                <a:t>Völger</a:t>
              </a:r>
              <a:r>
                <a:rPr lang="de-CH" sz="1500" dirty="0"/>
                <a:t>)</a:t>
              </a:r>
            </a:p>
            <a:p>
              <a:pPr algn="ctr"/>
              <a:r>
                <a:rPr lang="de-CH" sz="1500" dirty="0"/>
                <a:t>VSA</a:t>
              </a:r>
            </a:p>
          </p:txBody>
        </p:sp>
        <p:sp>
          <p:nvSpPr>
            <p:cNvPr id="10" name="Rechteck 9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1475657" y="2543851"/>
            <a:ext cx="1944216" cy="445554"/>
            <a:chOff x="1175799" y="2392043"/>
            <a:chExt cx="1782216" cy="891108"/>
          </a:xfrm>
          <a:scene3d>
            <a:camera prst="orthographicFront"/>
            <a:lightRig rig="flat" dir="t"/>
          </a:scene3d>
        </p:grpSpPr>
        <p:sp>
          <p:nvSpPr>
            <p:cNvPr id="12" name="Rechteck 11"/>
            <p:cNvSpPr/>
            <p:nvPr/>
          </p:nvSpPr>
          <p:spPr>
            <a:xfrm>
              <a:off x="1175799" y="2392043"/>
              <a:ext cx="1782216" cy="61817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de-CH" sz="1600" dirty="0"/>
                <a:t>Generalsekretariat</a:t>
              </a:r>
              <a:endParaRPr lang="de-CH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5580112" y="2520377"/>
            <a:ext cx="1792612" cy="691805"/>
            <a:chOff x="1175799" y="1899541"/>
            <a:chExt cx="1792612" cy="1383610"/>
          </a:xfrm>
          <a:scene3d>
            <a:camera prst="orthographicFront"/>
            <a:lightRig rig="flat" dir="t"/>
          </a:scene3d>
        </p:grpSpPr>
        <p:sp>
          <p:nvSpPr>
            <p:cNvPr id="15" name="Rechteck 14"/>
            <p:cNvSpPr/>
            <p:nvPr/>
          </p:nvSpPr>
          <p:spPr>
            <a:xfrm>
              <a:off x="1186195" y="1899541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de-CH" sz="1600" dirty="0"/>
                <a:t>Bildungsplanung</a:t>
              </a:r>
              <a:endParaRPr lang="de-CH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1475657" y="2983446"/>
            <a:ext cx="3672407" cy="891108"/>
            <a:chOff x="-939446" y="2392043"/>
            <a:chExt cx="3897461" cy="891108"/>
          </a:xfrm>
          <a:scene3d>
            <a:camera prst="orthographicFront"/>
            <a:lightRig rig="flat" dir="t"/>
          </a:scene3d>
        </p:grpSpPr>
        <p:sp>
          <p:nvSpPr>
            <p:cNvPr id="18" name="Rechteck 17"/>
            <p:cNvSpPr/>
            <p:nvPr/>
          </p:nvSpPr>
          <p:spPr>
            <a:xfrm>
              <a:off x="-939446" y="2398002"/>
              <a:ext cx="2074301" cy="65561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de-CH" dirty="0"/>
                <a:t>Fachstelle für </a:t>
              </a:r>
              <a:r>
                <a:rPr lang="de-CH" sz="1600" dirty="0"/>
                <a:t>Schulbeurteilung</a:t>
              </a:r>
              <a:endParaRPr lang="de-CH" dirty="0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475657" y="4562986"/>
            <a:ext cx="2303268" cy="1579728"/>
            <a:chOff x="1175799" y="1703423"/>
            <a:chExt cx="2303268" cy="1579728"/>
          </a:xfrm>
          <a:scene3d>
            <a:camera prst="orthographicFront"/>
            <a:lightRig rig="flat" dir="t"/>
          </a:scene3d>
        </p:grpSpPr>
        <p:sp>
          <p:nvSpPr>
            <p:cNvPr id="21" name="Rechteck 20"/>
            <p:cNvSpPr/>
            <p:nvPr/>
          </p:nvSpPr>
          <p:spPr>
            <a:xfrm>
              <a:off x="1696851" y="1703423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Mittelschul- und</a:t>
              </a:r>
            </a:p>
            <a:p>
              <a:pPr algn="ctr"/>
              <a:r>
                <a:rPr lang="de-CH" sz="1500" dirty="0"/>
                <a:t>Berufsbildungsamt</a:t>
              </a:r>
            </a:p>
            <a:p>
              <a:pPr algn="ctr"/>
              <a:r>
                <a:rPr lang="de-CH" sz="1500" dirty="0"/>
                <a:t>MBA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3836105" y="4562986"/>
            <a:ext cx="1782216" cy="891108"/>
            <a:chOff x="1175799" y="2392043"/>
            <a:chExt cx="1782216" cy="891108"/>
          </a:xfrm>
          <a:scene3d>
            <a:camera prst="orthographicFront"/>
            <a:lightRig rig="flat" dir="t"/>
          </a:scene3d>
        </p:grpSpPr>
        <p:sp>
          <p:nvSpPr>
            <p:cNvPr id="24" name="Rechteck 23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Hochschulamt</a:t>
              </a:r>
            </a:p>
            <a:p>
              <a:pPr algn="ctr"/>
              <a:endParaRPr lang="de-CH" sz="1500" dirty="0"/>
            </a:p>
            <a:p>
              <a:pPr algn="ctr"/>
              <a:r>
                <a:rPr lang="de-CH" sz="1500" dirty="0"/>
                <a:t>HSA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500" kern="120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682528" y="3856544"/>
            <a:ext cx="1872830" cy="1597549"/>
            <a:chOff x="1085185" y="2392043"/>
            <a:chExt cx="1872830" cy="1579540"/>
          </a:xfrm>
          <a:scene3d>
            <a:camera prst="orthographicFront"/>
            <a:lightRig rig="flat" dir="t"/>
          </a:scene3d>
        </p:grpSpPr>
        <p:sp>
          <p:nvSpPr>
            <p:cNvPr id="27" name="Rechteck 26"/>
            <p:cNvSpPr/>
            <p:nvPr/>
          </p:nvSpPr>
          <p:spPr>
            <a:xfrm>
              <a:off x="1085185" y="3080475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Amt für Jugend und Berufsberatung</a:t>
              </a:r>
            </a:p>
            <a:p>
              <a:pPr algn="ctr"/>
              <a:r>
                <a:rPr lang="de-CH" sz="1500" dirty="0"/>
                <a:t>AJB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600" kern="1200"/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7521491" y="4562986"/>
            <a:ext cx="1525498" cy="891108"/>
            <a:chOff x="1121435" y="2392043"/>
            <a:chExt cx="1836580" cy="891108"/>
          </a:xfrm>
          <a:scene3d>
            <a:camera prst="orthographicFront"/>
            <a:lightRig rig="flat" dir="t"/>
          </a:scene3d>
        </p:grpSpPr>
        <p:sp>
          <p:nvSpPr>
            <p:cNvPr id="30" name="Rechteck 29"/>
            <p:cNvSpPr/>
            <p:nvPr/>
          </p:nvSpPr>
          <p:spPr>
            <a:xfrm>
              <a:off x="1121435" y="2392043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Lehrmittelverlag Zürich</a:t>
              </a:r>
            </a:p>
            <a:p>
              <a:pPr algn="ctr"/>
              <a:r>
                <a:rPr lang="de-CH" sz="1500" dirty="0"/>
                <a:t>LMV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1500" kern="1200"/>
            </a:p>
          </p:txBody>
        </p:sp>
      </p:grpSp>
      <p:cxnSp>
        <p:nvCxnSpPr>
          <p:cNvPr id="33" name="Gerade Verbindung 32"/>
          <p:cNvCxnSpPr>
            <a:stCxn id="6" idx="2"/>
          </p:cNvCxnSpPr>
          <p:nvPr/>
        </p:nvCxnSpPr>
        <p:spPr>
          <a:xfrm>
            <a:off x="4463988" y="2420888"/>
            <a:ext cx="0" cy="2142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3468760" y="2743154"/>
            <a:ext cx="2110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1146878" y="4052277"/>
            <a:ext cx="71606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12" idx="2"/>
          </p:cNvCxnSpPr>
          <p:nvPr/>
        </p:nvCxnSpPr>
        <p:spPr>
          <a:xfrm>
            <a:off x="2447765" y="2852936"/>
            <a:ext cx="0" cy="136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1146878" y="405227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2887817" y="4064751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447835" y="405227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8307548" y="4064751"/>
            <a:ext cx="1" cy="419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7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137928" y="482300"/>
            <a:ext cx="2786916" cy="5115810"/>
            <a:chOff x="1175799" y="-1832659"/>
            <a:chExt cx="2673324" cy="5115810"/>
          </a:xfrm>
          <a:scene3d>
            <a:camera prst="orthographicFront"/>
            <a:lightRig rig="flat" dir="t"/>
          </a:scene3d>
        </p:grpSpPr>
        <p:sp>
          <p:nvSpPr>
            <p:cNvPr id="5" name="Rechteck 4"/>
            <p:cNvSpPr/>
            <p:nvPr/>
          </p:nvSpPr>
          <p:spPr>
            <a:xfrm>
              <a:off x="2066907" y="-1832659"/>
              <a:ext cx="1782216" cy="8911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de-CH" sz="1500" dirty="0"/>
                <a:t>Volksschulamt</a:t>
              </a:r>
            </a:p>
            <a:p>
              <a:pPr algn="ctr"/>
              <a:r>
                <a:rPr lang="de-CH" sz="1500" dirty="0"/>
                <a:t>(Marion </a:t>
              </a:r>
              <a:r>
                <a:rPr lang="de-CH" sz="1500" dirty="0" err="1"/>
                <a:t>Völger</a:t>
              </a:r>
              <a:r>
                <a:rPr lang="de-CH" sz="1500" dirty="0"/>
                <a:t>)</a:t>
              </a:r>
            </a:p>
            <a:p>
              <a:pPr algn="ctr"/>
              <a:r>
                <a:rPr lang="de-CH" sz="1500" dirty="0"/>
                <a:t>VSA</a:t>
              </a:r>
            </a:p>
          </p:txBody>
        </p:sp>
        <p:sp>
          <p:nvSpPr>
            <p:cNvPr id="6" name="Rechteck 5"/>
            <p:cNvSpPr/>
            <p:nvPr/>
          </p:nvSpPr>
          <p:spPr>
            <a:xfrm>
              <a:off x="1175799" y="2392043"/>
              <a:ext cx="1782216" cy="8911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CH" sz="5800" kern="1200"/>
            </a:p>
          </p:txBody>
        </p:sp>
      </p:grp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672"/>
            <a:ext cx="1889924" cy="10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8"/>
          <p:cNvSpPr/>
          <p:nvPr/>
        </p:nvSpPr>
        <p:spPr>
          <a:xfrm>
            <a:off x="1043608" y="1834333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/>
              <a:t>Volksschule</a:t>
            </a:r>
            <a:endParaRPr lang="de-CH" b="1" dirty="0"/>
          </a:p>
        </p:txBody>
      </p:sp>
      <p:sp>
        <p:nvSpPr>
          <p:cNvPr id="14" name="Rechteck 13"/>
          <p:cNvSpPr/>
          <p:nvPr/>
        </p:nvSpPr>
        <p:spPr>
          <a:xfrm>
            <a:off x="3779912" y="1875276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/>
              <a:t>Mittelschule</a:t>
            </a:r>
            <a:endParaRPr lang="de-CH" b="1" dirty="0"/>
          </a:p>
        </p:txBody>
      </p:sp>
      <p:sp>
        <p:nvSpPr>
          <p:cNvPr id="15" name="Rechteck 14"/>
          <p:cNvSpPr/>
          <p:nvPr/>
        </p:nvSpPr>
        <p:spPr>
          <a:xfrm>
            <a:off x="6588224" y="1861592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/>
              <a:t>Berufsschule</a:t>
            </a:r>
            <a:endParaRPr lang="de-CH" b="1" dirty="0"/>
          </a:p>
        </p:txBody>
      </p:sp>
      <p:sp>
        <p:nvSpPr>
          <p:cNvPr id="10" name="Rechteck 9"/>
          <p:cNvSpPr/>
          <p:nvPr/>
        </p:nvSpPr>
        <p:spPr>
          <a:xfrm>
            <a:off x="1043608" y="2708920"/>
            <a:ext cx="7560840" cy="6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5400" dirty="0"/>
              <a:t>SYNODE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1560" y="3501008"/>
            <a:ext cx="8424936" cy="864096"/>
            <a:chOff x="611560" y="3501008"/>
            <a:chExt cx="8424936" cy="864096"/>
          </a:xfrm>
        </p:grpSpPr>
        <p:sp>
          <p:nvSpPr>
            <p:cNvPr id="11" name="Rechteck 10"/>
            <p:cNvSpPr/>
            <p:nvPr/>
          </p:nvSpPr>
          <p:spPr>
            <a:xfrm>
              <a:off x="611560" y="3501008"/>
              <a:ext cx="2592288" cy="86409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err="1">
                  <a:solidFill>
                    <a:schemeClr val="tx1"/>
                  </a:solidFill>
                </a:rPr>
                <a:t>Lehrpersonenkonferez</a:t>
              </a:r>
              <a:r>
                <a:rPr lang="de-CH" dirty="0">
                  <a:solidFill>
                    <a:schemeClr val="tx1"/>
                  </a:solidFill>
                </a:rPr>
                <a:t> der Volksschule</a:t>
              </a:r>
            </a:p>
            <a:p>
              <a:pPr algn="ctr"/>
              <a:r>
                <a:rPr lang="de-CH" b="1" dirty="0">
                  <a:solidFill>
                    <a:schemeClr val="tx1"/>
                  </a:solidFill>
                </a:rPr>
                <a:t>LKV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3491880" y="3501008"/>
              <a:ext cx="2592288" cy="864096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err="1">
                  <a:solidFill>
                    <a:schemeClr val="tx1"/>
                  </a:solidFill>
                </a:rPr>
                <a:t>Lehrpersonenkonferez</a:t>
              </a:r>
              <a:r>
                <a:rPr lang="de-CH" dirty="0">
                  <a:solidFill>
                    <a:schemeClr val="tx1"/>
                  </a:solidFill>
                </a:rPr>
                <a:t> der Berufsschule</a:t>
              </a:r>
            </a:p>
            <a:p>
              <a:pPr algn="ctr"/>
              <a:r>
                <a:rPr lang="de-CH" b="1" dirty="0">
                  <a:solidFill>
                    <a:schemeClr val="tx1"/>
                  </a:solidFill>
                </a:rPr>
                <a:t>LKB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6444208" y="3501008"/>
              <a:ext cx="2592288" cy="8640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 err="1">
                  <a:solidFill>
                    <a:schemeClr val="tx1"/>
                  </a:solidFill>
                </a:rPr>
                <a:t>Lehrpersonenkonferez</a:t>
              </a:r>
              <a:r>
                <a:rPr lang="de-CH" dirty="0">
                  <a:solidFill>
                    <a:schemeClr val="tx1"/>
                  </a:solidFill>
                </a:rPr>
                <a:t> der Mittelschule</a:t>
              </a:r>
            </a:p>
            <a:p>
              <a:pPr algn="ctr"/>
              <a:r>
                <a:rPr lang="de-CH" b="1" dirty="0">
                  <a:solidFill>
                    <a:schemeClr val="tx1"/>
                  </a:solidFill>
                </a:rPr>
                <a:t>LKM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945" y="4609599"/>
            <a:ext cx="8323687" cy="1771729"/>
            <a:chOff x="674945" y="4609599"/>
            <a:chExt cx="8323687" cy="1771729"/>
          </a:xfrm>
        </p:grpSpPr>
        <p:sp>
          <p:nvSpPr>
            <p:cNvPr id="16" name="Rechteck 15"/>
            <p:cNvSpPr/>
            <p:nvPr/>
          </p:nvSpPr>
          <p:spPr>
            <a:xfrm>
              <a:off x="674945" y="5130556"/>
              <a:ext cx="2516560" cy="125077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>
                <a:solidFill>
                  <a:schemeClr val="tx1"/>
                </a:solidFill>
              </a:endParaRPr>
            </a:p>
            <a:p>
              <a:pPr algn="ctr"/>
              <a:endParaRPr lang="de-CH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CH" b="1" dirty="0" smtClean="0">
                  <a:solidFill>
                    <a:schemeClr val="tx1"/>
                  </a:solidFill>
                </a:rPr>
                <a:t>93</a:t>
              </a:r>
              <a:r>
                <a:rPr lang="de-CH" dirty="0" smtClean="0">
                  <a:solidFill>
                    <a:schemeClr val="tx1"/>
                  </a:solidFill>
                </a:rPr>
                <a:t> </a:t>
              </a:r>
              <a:r>
                <a:rPr lang="de-CH" dirty="0">
                  <a:solidFill>
                    <a:schemeClr val="tx1"/>
                  </a:solidFill>
                </a:rPr>
                <a:t>Delegierte</a:t>
              </a:r>
            </a:p>
            <a:p>
              <a:pPr algn="ctr"/>
              <a:r>
                <a:rPr lang="de-CH" b="1" dirty="0" smtClean="0">
                  <a:solidFill>
                    <a:schemeClr val="tx1"/>
                  </a:solidFill>
                </a:rPr>
                <a:t>93</a:t>
              </a:r>
              <a:r>
                <a:rPr lang="de-CH" dirty="0" smtClean="0">
                  <a:solidFill>
                    <a:schemeClr val="tx1"/>
                  </a:solidFill>
                </a:rPr>
                <a:t> Ersatzdelegierte</a:t>
              </a: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a</a:t>
              </a:r>
              <a:r>
                <a:rPr lang="de-CH" dirty="0" smtClean="0">
                  <a:solidFill>
                    <a:schemeClr val="tx1"/>
                  </a:solidFill>
                </a:rPr>
                <a:t>us </a:t>
              </a:r>
              <a:r>
                <a:rPr lang="de-CH" b="1" dirty="0" smtClean="0">
                  <a:solidFill>
                    <a:schemeClr val="tx1"/>
                  </a:solidFill>
                </a:rPr>
                <a:t>12</a:t>
              </a:r>
              <a:r>
                <a:rPr lang="de-CH" dirty="0" smtClean="0">
                  <a:solidFill>
                    <a:schemeClr val="tx1"/>
                  </a:solidFill>
                </a:rPr>
                <a:t> Bezirken</a:t>
              </a:r>
              <a:endParaRPr lang="de-CH" dirty="0">
                <a:solidFill>
                  <a:schemeClr val="tx1"/>
                </a:solidFill>
              </a:endParaRP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vertreten ca. </a:t>
              </a:r>
              <a:r>
                <a:rPr lang="de-CH" b="1" dirty="0">
                  <a:solidFill>
                    <a:schemeClr val="tx1"/>
                  </a:solidFill>
                </a:rPr>
                <a:t>15’000 LP</a:t>
              </a:r>
            </a:p>
            <a:p>
              <a:pPr algn="ctr"/>
              <a:endParaRPr lang="de-CH" dirty="0">
                <a:solidFill>
                  <a:schemeClr val="tx1"/>
                </a:solidFill>
              </a:endParaRPr>
            </a:p>
            <a:p>
              <a:pPr algn="ctr"/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74945" y="4685799"/>
              <a:ext cx="2516560" cy="457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tx1"/>
                  </a:solidFill>
                </a:rPr>
                <a:t>Vorstand </a:t>
              </a:r>
              <a:r>
                <a:rPr lang="de-CH" dirty="0" smtClean="0">
                  <a:solidFill>
                    <a:schemeClr val="tx1"/>
                  </a:solidFill>
                </a:rPr>
                <a:t>LKV (</a:t>
              </a:r>
              <a:r>
                <a:rPr lang="de-CH" b="1" dirty="0" smtClean="0">
                  <a:solidFill>
                    <a:schemeClr val="tx1"/>
                  </a:solidFill>
                </a:rPr>
                <a:t>4</a:t>
              </a:r>
              <a:r>
                <a:rPr lang="de-CH" dirty="0" smtClean="0">
                  <a:solidFill>
                    <a:schemeClr val="tx1"/>
                  </a:solidFill>
                </a:rPr>
                <a:t> </a:t>
              </a:r>
              <a:r>
                <a:rPr lang="de-CH" dirty="0" err="1" smtClean="0">
                  <a:solidFill>
                    <a:schemeClr val="tx1"/>
                  </a:solidFill>
                </a:rPr>
                <a:t>Mitgl</a:t>
              </a:r>
              <a:r>
                <a:rPr lang="de-CH" dirty="0" smtClean="0">
                  <a:solidFill>
                    <a:schemeClr val="tx1"/>
                  </a:solidFill>
                </a:rPr>
                <a:t>.)</a:t>
              </a:r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3491880" y="4663188"/>
              <a:ext cx="2516560" cy="457200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tx1"/>
                  </a:solidFill>
                </a:rPr>
                <a:t>Vorstand LKB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6482072" y="4609599"/>
              <a:ext cx="251656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>
                  <a:solidFill>
                    <a:schemeClr val="tx1"/>
                  </a:solidFill>
                </a:rPr>
                <a:t>Vorstand LKM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3491880" y="5130556"/>
              <a:ext cx="2516560" cy="1250772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>
                <a:solidFill>
                  <a:schemeClr val="tx1"/>
                </a:solidFill>
              </a:endParaRPr>
            </a:p>
            <a:p>
              <a:pPr algn="ctr"/>
              <a:r>
                <a:rPr lang="de-CH" b="1" dirty="0">
                  <a:solidFill>
                    <a:schemeClr val="tx1"/>
                  </a:solidFill>
                </a:rPr>
                <a:t>60</a:t>
              </a:r>
              <a:r>
                <a:rPr lang="de-CH" dirty="0">
                  <a:solidFill>
                    <a:schemeClr val="tx1"/>
                  </a:solidFill>
                </a:rPr>
                <a:t> Delegierte</a:t>
              </a: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aus </a:t>
              </a:r>
              <a:r>
                <a:rPr lang="de-CH" b="1" dirty="0">
                  <a:solidFill>
                    <a:schemeClr val="tx1"/>
                  </a:solidFill>
                </a:rPr>
                <a:t>37</a:t>
              </a:r>
              <a:r>
                <a:rPr lang="de-CH" dirty="0">
                  <a:solidFill>
                    <a:schemeClr val="tx1"/>
                  </a:solidFill>
                </a:rPr>
                <a:t> Schulen</a:t>
              </a: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vertreten ca. </a:t>
              </a:r>
              <a:r>
                <a:rPr lang="de-CH" b="1" dirty="0" smtClean="0">
                  <a:solidFill>
                    <a:schemeClr val="tx1"/>
                  </a:solidFill>
                </a:rPr>
                <a:t>3300 LP</a:t>
              </a:r>
              <a:endParaRPr lang="de-CH" dirty="0">
                <a:solidFill>
                  <a:schemeClr val="tx1"/>
                </a:solidFill>
              </a:endParaRPr>
            </a:p>
            <a:p>
              <a:pPr algn="ctr"/>
              <a:endParaRPr lang="de-CH" dirty="0">
                <a:solidFill>
                  <a:schemeClr val="tx1"/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6482072" y="5066798"/>
              <a:ext cx="2516560" cy="131452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>
                <a:solidFill>
                  <a:schemeClr val="tx1"/>
                </a:solidFill>
              </a:endParaRPr>
            </a:p>
            <a:p>
              <a:pPr algn="ctr"/>
              <a:r>
                <a:rPr lang="de-CH" b="1" dirty="0">
                  <a:solidFill>
                    <a:schemeClr val="tx1"/>
                  </a:solidFill>
                </a:rPr>
                <a:t>70</a:t>
              </a:r>
              <a:r>
                <a:rPr lang="de-CH" dirty="0">
                  <a:solidFill>
                    <a:schemeClr val="tx1"/>
                  </a:solidFill>
                </a:rPr>
                <a:t> Delegierte </a:t>
              </a: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aus </a:t>
              </a:r>
              <a:r>
                <a:rPr lang="de-CH" b="1" dirty="0">
                  <a:solidFill>
                    <a:schemeClr val="tx1"/>
                  </a:solidFill>
                </a:rPr>
                <a:t>20</a:t>
              </a:r>
              <a:r>
                <a:rPr lang="de-CH" dirty="0">
                  <a:solidFill>
                    <a:schemeClr val="tx1"/>
                  </a:solidFill>
                </a:rPr>
                <a:t> Schulen</a:t>
              </a:r>
            </a:p>
            <a:p>
              <a:pPr algn="ctr"/>
              <a:r>
                <a:rPr lang="de-CH" dirty="0">
                  <a:solidFill>
                    <a:schemeClr val="tx1"/>
                  </a:solidFill>
                </a:rPr>
                <a:t>vertreten ca. </a:t>
              </a:r>
              <a:r>
                <a:rPr lang="de-CH" b="1" dirty="0" smtClean="0">
                  <a:solidFill>
                    <a:schemeClr val="tx1"/>
                  </a:solidFill>
                </a:rPr>
                <a:t>3000 LP</a:t>
              </a:r>
              <a:endParaRPr lang="de-CH" b="1" dirty="0">
                <a:solidFill>
                  <a:schemeClr val="tx1"/>
                </a:solidFill>
              </a:endParaRPr>
            </a:p>
            <a:p>
              <a:pPr algn="ctr"/>
              <a:endParaRPr lang="de-CH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Gerade Verbindung 19"/>
          <p:cNvCxnSpPr>
            <a:endCxn id="9" idx="0"/>
          </p:cNvCxnSpPr>
          <p:nvPr/>
        </p:nvCxnSpPr>
        <p:spPr>
          <a:xfrm>
            <a:off x="2051720" y="1400667"/>
            <a:ext cx="0" cy="43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5559906" y="1400667"/>
            <a:ext cx="216024" cy="46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804248" y="1396376"/>
            <a:ext cx="504056" cy="437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51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solidFill>
                  <a:srgbClr val="0070C0"/>
                </a:solidFill>
              </a:rPr>
              <a:t>Delegiertenversammlung LKV</a:t>
            </a:r>
          </a:p>
        </p:txBody>
      </p:sp>
      <p:sp>
        <p:nvSpPr>
          <p:cNvPr id="4" name="Rechteck 3"/>
          <p:cNvSpPr/>
          <p:nvPr/>
        </p:nvSpPr>
        <p:spPr>
          <a:xfrm>
            <a:off x="3191505" y="1196752"/>
            <a:ext cx="2516560" cy="12507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  <a:p>
            <a:pPr algn="ctr"/>
            <a:endParaRPr lang="de-CH" b="1" dirty="0" smtClean="0">
              <a:solidFill>
                <a:schemeClr val="tx1"/>
              </a:solidFill>
            </a:endParaRPr>
          </a:p>
          <a:p>
            <a:pPr algn="ctr"/>
            <a:r>
              <a:rPr lang="de-CH" b="1" dirty="0" smtClean="0">
                <a:solidFill>
                  <a:schemeClr val="tx1"/>
                </a:solidFill>
              </a:rPr>
              <a:t>93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>
                <a:solidFill>
                  <a:schemeClr val="tx1"/>
                </a:solidFill>
              </a:rPr>
              <a:t>Delegierte</a:t>
            </a:r>
          </a:p>
          <a:p>
            <a:pPr algn="ctr"/>
            <a:r>
              <a:rPr lang="de-CH" b="1" dirty="0" smtClean="0">
                <a:solidFill>
                  <a:schemeClr val="tx1"/>
                </a:solidFill>
              </a:rPr>
              <a:t>93</a:t>
            </a:r>
            <a:r>
              <a:rPr lang="de-CH" dirty="0" smtClean="0">
                <a:solidFill>
                  <a:schemeClr val="tx1"/>
                </a:solidFill>
              </a:rPr>
              <a:t> Ersatzdelegierte</a:t>
            </a:r>
          </a:p>
          <a:p>
            <a:pPr algn="ctr"/>
            <a:r>
              <a:rPr lang="de-CH" dirty="0" smtClean="0">
                <a:solidFill>
                  <a:schemeClr val="tx1"/>
                </a:solidFill>
              </a:rPr>
              <a:t>in </a:t>
            </a:r>
            <a:r>
              <a:rPr lang="de-CH" b="1" dirty="0" smtClean="0">
                <a:solidFill>
                  <a:schemeClr val="tx1"/>
                </a:solidFill>
              </a:rPr>
              <a:t>12</a:t>
            </a:r>
            <a:r>
              <a:rPr lang="de-CH" dirty="0" smtClean="0">
                <a:solidFill>
                  <a:schemeClr val="tx1"/>
                </a:solidFill>
              </a:rPr>
              <a:t> Bezirken</a:t>
            </a:r>
            <a:endParaRPr lang="de-CH" dirty="0">
              <a:solidFill>
                <a:schemeClr val="tx1"/>
              </a:solidFill>
            </a:endParaRPr>
          </a:p>
          <a:p>
            <a:pPr algn="ctr"/>
            <a:r>
              <a:rPr lang="de-CH" dirty="0">
                <a:solidFill>
                  <a:schemeClr val="tx1"/>
                </a:solidFill>
              </a:rPr>
              <a:t>vertreten ca. </a:t>
            </a:r>
            <a:r>
              <a:rPr lang="de-CH" b="1" dirty="0">
                <a:solidFill>
                  <a:schemeClr val="tx1"/>
                </a:solidFill>
              </a:rPr>
              <a:t>15’000 LP</a:t>
            </a:r>
          </a:p>
          <a:p>
            <a:pPr algn="ctr"/>
            <a:endParaRPr lang="de-CH" dirty="0">
              <a:solidFill>
                <a:schemeClr val="tx1"/>
              </a:solidFill>
            </a:endParaRPr>
          </a:p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83568" y="264734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/>
              <a:t>Andelfingen</a:t>
            </a:r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6732240" y="242088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Affoltern</a:t>
            </a:r>
          </a:p>
        </p:txBody>
      </p:sp>
      <p:sp>
        <p:nvSpPr>
          <p:cNvPr id="7" name="Rechteck 6"/>
          <p:cNvSpPr/>
          <p:nvPr/>
        </p:nvSpPr>
        <p:spPr>
          <a:xfrm>
            <a:off x="2793601" y="354467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Bülach</a:t>
            </a:r>
          </a:p>
        </p:txBody>
      </p:sp>
      <p:sp>
        <p:nvSpPr>
          <p:cNvPr id="8" name="Rechteck 7"/>
          <p:cNvSpPr/>
          <p:nvPr/>
        </p:nvSpPr>
        <p:spPr>
          <a:xfrm>
            <a:off x="2663788" y="4641369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Horgen</a:t>
            </a:r>
          </a:p>
        </p:txBody>
      </p:sp>
      <p:sp>
        <p:nvSpPr>
          <p:cNvPr id="9" name="Rechteck 8"/>
          <p:cNvSpPr/>
          <p:nvPr/>
        </p:nvSpPr>
        <p:spPr>
          <a:xfrm>
            <a:off x="4908926" y="455123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Pfäffikon</a:t>
            </a:r>
          </a:p>
        </p:txBody>
      </p:sp>
      <p:sp>
        <p:nvSpPr>
          <p:cNvPr id="10" name="Rechteck 9"/>
          <p:cNvSpPr/>
          <p:nvPr/>
        </p:nvSpPr>
        <p:spPr>
          <a:xfrm>
            <a:off x="3491880" y="264734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Meilen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7092280" y="395820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Hinwil</a:t>
            </a:r>
          </a:p>
        </p:txBody>
      </p:sp>
      <p:sp>
        <p:nvSpPr>
          <p:cNvPr id="12" name="Rechteck 11"/>
          <p:cNvSpPr/>
          <p:nvPr/>
        </p:nvSpPr>
        <p:spPr>
          <a:xfrm>
            <a:off x="691375" y="423590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Uster</a:t>
            </a:r>
          </a:p>
        </p:txBody>
      </p:sp>
      <p:sp>
        <p:nvSpPr>
          <p:cNvPr id="13" name="Rechteck 12"/>
          <p:cNvSpPr/>
          <p:nvPr/>
        </p:nvSpPr>
        <p:spPr>
          <a:xfrm>
            <a:off x="3976772" y="5714053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Dielsdorf</a:t>
            </a:r>
          </a:p>
        </p:txBody>
      </p:sp>
      <p:sp>
        <p:nvSpPr>
          <p:cNvPr id="14" name="Rechteck 13"/>
          <p:cNvSpPr/>
          <p:nvPr/>
        </p:nvSpPr>
        <p:spPr>
          <a:xfrm>
            <a:off x="6876256" y="5315993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Dietikon</a:t>
            </a:r>
          </a:p>
        </p:txBody>
      </p:sp>
      <p:sp>
        <p:nvSpPr>
          <p:cNvPr id="15" name="Rechteck 14"/>
          <p:cNvSpPr/>
          <p:nvPr/>
        </p:nvSpPr>
        <p:spPr>
          <a:xfrm>
            <a:off x="1179450" y="543190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Winterthur</a:t>
            </a:r>
          </a:p>
        </p:txBody>
      </p:sp>
      <p:sp>
        <p:nvSpPr>
          <p:cNvPr id="16" name="Rechteck 15"/>
          <p:cNvSpPr/>
          <p:nvPr/>
        </p:nvSpPr>
        <p:spPr>
          <a:xfrm>
            <a:off x="4878504" y="336537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/>
              <a:t>Zürich</a:t>
            </a:r>
          </a:p>
        </p:txBody>
      </p:sp>
    </p:spTree>
    <p:extLst>
      <p:ext uri="{BB962C8B-B14F-4D97-AF65-F5344CB8AC3E}">
        <p14:creationId xmlns:p14="http://schemas.microsoft.com/office/powerpoint/2010/main" val="14549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Vorstand: 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dirty="0" smtClean="0"/>
              <a:t>Organisation der Delegiertenversammlungen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Vertretung in allen </a:t>
            </a:r>
            <a:r>
              <a:rPr lang="de-DE" dirty="0" err="1" smtClean="0"/>
              <a:t>Bildungsrätlichen</a:t>
            </a:r>
            <a:r>
              <a:rPr lang="de-DE" dirty="0" smtClean="0"/>
              <a:t> Kommissionen (BRK)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Mitarbeit in verschiedenen Arbeitsgruppen (AG), Begleitgruppen (BG) und weiteren Kommissionen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Durchführen von Begutachtungen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Vorarbeit bei Vernehmlassungen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Jahresgespräch VSA / BI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9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08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Delegiertenversammlung: </a:t>
            </a:r>
            <a:br>
              <a:rPr lang="de-CH" b="1" dirty="0" smtClean="0">
                <a:solidFill>
                  <a:srgbClr val="0070C0"/>
                </a:solidFill>
              </a:rPr>
            </a:br>
            <a:r>
              <a:rPr lang="de-CH" b="1" dirty="0" smtClean="0">
                <a:solidFill>
                  <a:srgbClr val="0070C0"/>
                </a:solidFill>
              </a:rPr>
              <a:t>Aufgaben</a:t>
            </a:r>
            <a:endParaRPr lang="de-CH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r>
              <a:rPr lang="de-CH" dirty="0"/>
              <a:t>Nomination der Vertretung der Volksschule im Bildungsrat </a:t>
            </a:r>
          </a:p>
          <a:p>
            <a:r>
              <a:rPr lang="de-CH" dirty="0"/>
              <a:t>Wahl des Vorstandes </a:t>
            </a:r>
            <a:r>
              <a:rPr lang="de-CH" dirty="0" smtClean="0"/>
              <a:t>LKVZH </a:t>
            </a:r>
            <a:endParaRPr lang="de-CH" dirty="0"/>
          </a:p>
          <a:p>
            <a:r>
              <a:rPr lang="de-CH" dirty="0"/>
              <a:t>Diskussion und anschliessende Abnahme von Vernehmlassungen und Begutachtungen </a:t>
            </a:r>
          </a:p>
        </p:txBody>
      </p:sp>
    </p:spTree>
    <p:extLst>
      <p:ext uri="{BB962C8B-B14F-4D97-AF65-F5344CB8AC3E}">
        <p14:creationId xmlns:p14="http://schemas.microsoft.com/office/powerpoint/2010/main" val="29541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Delegierte und Ersatzdelegierte: 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de-DE" dirty="0" smtClean="0"/>
              <a:t>Bildungspolitisches Interesse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Einlesen in die bildungspolitischen Themen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Meinung dazu bei der Basis einholen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Vertretung der Basis an der DV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Weiterleiten von wichtigen Informationen an die Basis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Zusammenarbeit / Austausch insb. mit Delegierten des Bezirks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Netzwerk aufbauen</a:t>
            </a:r>
          </a:p>
        </p:txBody>
      </p:sp>
    </p:spTree>
    <p:extLst>
      <p:ext uri="{BB962C8B-B14F-4D97-AF65-F5344CB8AC3E}">
        <p14:creationId xmlns:p14="http://schemas.microsoft.com/office/powerpoint/2010/main" val="156587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Unsere Ansprechpartner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381" y="1988840"/>
            <a:ext cx="8229600" cy="4525963"/>
          </a:xfrm>
        </p:spPr>
        <p:txBody>
          <a:bodyPr/>
          <a:lstStyle/>
          <a:p>
            <a:r>
              <a:rPr lang="de-DE" dirty="0" smtClean="0"/>
              <a:t>Bildungsdirektion (BI)</a:t>
            </a:r>
          </a:p>
          <a:p>
            <a:r>
              <a:rPr lang="de-DE" dirty="0" smtClean="0"/>
              <a:t>Volksschulamt (VSA)</a:t>
            </a:r>
          </a:p>
          <a:p>
            <a:r>
              <a:rPr lang="de-DE" dirty="0" smtClean="0"/>
              <a:t>Lehrmittelverlag (LMV)</a:t>
            </a:r>
          </a:p>
          <a:p>
            <a:r>
              <a:rPr lang="de-DE" dirty="0" smtClean="0"/>
              <a:t>Pädagogische Hochschule Zürich (PHZH)</a:t>
            </a:r>
          </a:p>
          <a:p>
            <a:r>
              <a:rPr lang="de-DE" dirty="0" smtClean="0"/>
              <a:t>Synode</a:t>
            </a:r>
          </a:p>
          <a:p>
            <a:r>
              <a:rPr lang="de-DE" dirty="0" smtClean="0"/>
              <a:t>Verbände</a:t>
            </a:r>
          </a:p>
          <a:p>
            <a:r>
              <a:rPr lang="de-DE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33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1903" y="332656"/>
            <a:ext cx="30346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de-CH" b="1" smtClean="0">
                <a:solidFill>
                  <a:srgbClr val="0070C0"/>
                </a:solidFill>
              </a:rPr>
              <a:t>Website LKV</a:t>
            </a:r>
            <a:endParaRPr lang="de-CH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0688"/>
            <a:ext cx="4622142" cy="576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5652120" y="4941168"/>
            <a:ext cx="302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6000" b="1" dirty="0"/>
              <a:t>lkvzh.ch</a:t>
            </a:r>
            <a:endParaRPr lang="de-CH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5036877" y="1596839"/>
            <a:ext cx="3857925" cy="3278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Verzeichnis der D/ED und der Vorstandsmitglieder</a:t>
            </a:r>
          </a:p>
          <a:p>
            <a:r>
              <a:rPr lang="de-DE" dirty="0" smtClean="0"/>
              <a:t>Aktuelle Dokumente</a:t>
            </a:r>
          </a:p>
          <a:p>
            <a:r>
              <a:rPr lang="de-DE" dirty="0" smtClean="0"/>
              <a:t>Interna-Bereich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82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Bildschirmpräsentation (4:3)</PresentationFormat>
  <Paragraphs>134</Paragraphs>
  <Slides>9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Bildungsdirektion</vt:lpstr>
      <vt:lpstr>PowerPoint-Präsentation</vt:lpstr>
      <vt:lpstr>Delegiertenversammlung LKV</vt:lpstr>
      <vt:lpstr>Vorstand: Aufgaben</vt:lpstr>
      <vt:lpstr>Delegiertenversammlung:  Aufgaben</vt:lpstr>
      <vt:lpstr>Delegierte und Ersatzdelegierte: Aufgaben</vt:lpstr>
      <vt:lpstr>Unsere Ansprechpartner</vt:lpstr>
      <vt:lpstr>Website LKV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Bildungsdirektion</dc:title>
  <dc:creator>gabriella bazzucchi</dc:creator>
  <cp:lastModifiedBy>BazzucchiGabriella</cp:lastModifiedBy>
  <cp:revision>27</cp:revision>
  <dcterms:created xsi:type="dcterms:W3CDTF">2017-06-11T06:28:30Z</dcterms:created>
  <dcterms:modified xsi:type="dcterms:W3CDTF">2017-11-01T10:03:34Z</dcterms:modified>
</cp:coreProperties>
</file>